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  <p:sldMasterId id="2147483664" r:id="rId2"/>
    <p:sldMasterId id="2147483666" r:id="rId3"/>
  </p:sldMasterIdLst>
  <p:notesMasterIdLst>
    <p:notesMasterId r:id="rId10"/>
  </p:notesMasterIdLst>
  <p:sldIdLst>
    <p:sldId id="389" r:id="rId4"/>
    <p:sldId id="390" r:id="rId5"/>
    <p:sldId id="285" r:id="rId6"/>
    <p:sldId id="256" r:id="rId7"/>
    <p:sldId id="383" r:id="rId8"/>
    <p:sldId id="270" r:id="rId9"/>
  </p:sldIdLst>
  <p:sldSz cx="1624965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26">
          <p15:clr>
            <a:srgbClr val="A4A3A4"/>
          </p15:clr>
        </p15:guide>
        <p15:guide id="2" pos="5294">
          <p15:clr>
            <a:srgbClr val="A4A3A4"/>
          </p15:clr>
        </p15:guide>
        <p15:guide id="3" pos="50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6" d="100"/>
          <a:sy n="56" d="100"/>
        </p:scale>
        <p:origin x="594" y="84"/>
      </p:cViewPr>
      <p:guideLst>
        <p:guide orient="horz" pos="2426"/>
        <p:guide pos="5294"/>
        <p:guide pos="50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3354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4C784-82FA-304B-9178-6B325CFEACC2}" type="slidenum">
              <a:rPr lang="uk-UA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583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30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1">
  <p:cSld name="Capa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6249650" cy="914400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" y="0"/>
            <a:ext cx="16249646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r="85540" b="92658"/>
          <a:stretch/>
        </p:blipFill>
        <p:spPr>
          <a:xfrm>
            <a:off x="0" y="0"/>
            <a:ext cx="2349662" cy="67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r="80910" b="91139"/>
          <a:stretch/>
        </p:blipFill>
        <p:spPr>
          <a:xfrm>
            <a:off x="0" y="0"/>
            <a:ext cx="3102015" cy="81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l="33960"/>
          <a:stretch/>
        </p:blipFill>
        <p:spPr>
          <a:xfrm>
            <a:off x="5518483" y="0"/>
            <a:ext cx="10731163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6">
            <a:alphaModFix/>
          </a:blip>
          <a:srcRect l="31484" r="26989"/>
          <a:stretch/>
        </p:blipFill>
        <p:spPr>
          <a:xfrm>
            <a:off x="5116010" y="0"/>
            <a:ext cx="6748042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7">
            <a:alphaModFix/>
          </a:blip>
          <a:srcRect l="71179" t="79648"/>
          <a:stretch/>
        </p:blipFill>
        <p:spPr>
          <a:xfrm>
            <a:off x="11566357" y="7283116"/>
            <a:ext cx="4683289" cy="186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4385598" y="2107929"/>
            <a:ext cx="3295241" cy="159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9">
            <a:alphaModFix/>
          </a:blip>
          <a:srcRect l="55382" t="24385" b="10175"/>
          <a:stretch/>
        </p:blipFill>
        <p:spPr>
          <a:xfrm>
            <a:off x="8999621" y="2229853"/>
            <a:ext cx="7250027" cy="5983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3">
  <p:cSld name="Capa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-645"/>
            <a:ext cx="16249650" cy="914400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41" y="-1289"/>
            <a:ext cx="16249648" cy="914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r="85540" b="92658"/>
          <a:stretch/>
        </p:blipFill>
        <p:spPr>
          <a:xfrm>
            <a:off x="0" y="0"/>
            <a:ext cx="2349662" cy="67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 rotWithShape="1">
          <a:blip r:embed="rId4">
            <a:alphaModFix/>
          </a:blip>
          <a:srcRect r="80910" b="91139"/>
          <a:stretch/>
        </p:blipFill>
        <p:spPr>
          <a:xfrm>
            <a:off x="0" y="0"/>
            <a:ext cx="3102015" cy="81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5">
            <a:alphaModFix/>
          </a:blip>
          <a:srcRect l="33929"/>
          <a:stretch/>
        </p:blipFill>
        <p:spPr>
          <a:xfrm>
            <a:off x="5513294" y="642"/>
            <a:ext cx="10736355" cy="914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6">
            <a:alphaModFix/>
          </a:blip>
          <a:srcRect l="31484" r="26989"/>
          <a:stretch/>
        </p:blipFill>
        <p:spPr>
          <a:xfrm>
            <a:off x="5116010" y="0"/>
            <a:ext cx="6748042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7">
            <a:alphaModFix/>
          </a:blip>
          <a:srcRect l="66314" t="71772"/>
          <a:stretch/>
        </p:blipFill>
        <p:spPr>
          <a:xfrm>
            <a:off x="10776030" y="6562846"/>
            <a:ext cx="5473618" cy="258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8">
            <a:alphaModFix/>
          </a:blip>
          <a:srcRect l="45940"/>
          <a:stretch/>
        </p:blipFill>
        <p:spPr>
          <a:xfrm>
            <a:off x="7465670" y="-1"/>
            <a:ext cx="8785121" cy="914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4">
  <p:cSld name="Capa4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-645"/>
            <a:ext cx="16249650" cy="914400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"/>
            <a:ext cx="16249648" cy="914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3">
            <a:alphaModFix/>
          </a:blip>
          <a:srcRect r="85540" b="92658"/>
          <a:stretch/>
        </p:blipFill>
        <p:spPr>
          <a:xfrm>
            <a:off x="0" y="0"/>
            <a:ext cx="2349662" cy="67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4">
            <a:alphaModFix/>
          </a:blip>
          <a:srcRect r="80910" b="91139"/>
          <a:stretch/>
        </p:blipFill>
        <p:spPr>
          <a:xfrm>
            <a:off x="0" y="0"/>
            <a:ext cx="3102015" cy="81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 rotWithShape="1">
          <a:blip r:embed="rId5">
            <a:alphaModFix/>
          </a:blip>
          <a:srcRect l="34177"/>
          <a:stretch/>
        </p:blipFill>
        <p:spPr>
          <a:xfrm>
            <a:off x="5553635" y="642"/>
            <a:ext cx="10696014" cy="914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6">
            <a:alphaModFix/>
          </a:blip>
          <a:srcRect l="31484" r="26989"/>
          <a:stretch/>
        </p:blipFill>
        <p:spPr>
          <a:xfrm>
            <a:off x="5116010" y="0"/>
            <a:ext cx="6748042" cy="914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5"/>
          <p:cNvPicPr preferRelativeResize="0"/>
          <p:nvPr/>
        </p:nvPicPr>
        <p:blipFill rotWithShape="1">
          <a:blip r:embed="rId7">
            <a:alphaModFix/>
          </a:blip>
          <a:srcRect l="66314" t="71772"/>
          <a:stretch/>
        </p:blipFill>
        <p:spPr>
          <a:xfrm>
            <a:off x="10776030" y="6562846"/>
            <a:ext cx="5473618" cy="258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 rotWithShape="1">
          <a:blip r:embed="rId8">
            <a:alphaModFix/>
          </a:blip>
          <a:srcRect l="48227"/>
          <a:stretch/>
        </p:blipFill>
        <p:spPr>
          <a:xfrm>
            <a:off x="7836793" y="0"/>
            <a:ext cx="8412855" cy="914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2_estático_sem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64763"/>
            <a:ext cx="16249651" cy="792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7" b="61019"/>
          <a:stretch/>
        </p:blipFill>
        <p:spPr>
          <a:xfrm>
            <a:off x="0" y="1475656"/>
            <a:ext cx="1624965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2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reveal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udo1_estatico">
  <p:cSld name="conteudo1_estatic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8021257"/>
            <a:ext cx="5870864" cy="112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67637"/>
            <a:ext cx="16251938" cy="117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l="2608" t="11363"/>
          <a:stretch/>
        </p:blipFill>
        <p:spPr>
          <a:xfrm>
            <a:off x="-11575" y="-11575"/>
            <a:ext cx="3025178" cy="135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29458" y="81023"/>
            <a:ext cx="1724629" cy="112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9972" y="416688"/>
            <a:ext cx="912571" cy="48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" y="9064763"/>
            <a:ext cx="16249651" cy="79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167028" y="6528122"/>
            <a:ext cx="4082622" cy="261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udo1_estático_sem header">
  <p:cSld name="conteudo1_estático_sem 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8021257"/>
            <a:ext cx="5870864" cy="112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967637"/>
            <a:ext cx="16251938" cy="117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67028" y="6528122"/>
            <a:ext cx="4082622" cy="261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" y="9064763"/>
            <a:ext cx="16249651" cy="7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7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FLUIG">
            <a:extLst>
              <a:ext uri="{FF2B5EF4-FFF2-40B4-BE49-F238E27FC236}">
                <a16:creationId xmlns="" xmlns:a16="http://schemas.microsoft.com/office/drawing/2014/main" id="{1AD59735-93AC-4F12-9F69-2AC01E938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85" y="1461060"/>
            <a:ext cx="5779299" cy="27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42900" y="5391150"/>
            <a:ext cx="59245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 </a:t>
            </a:r>
            <a:r>
              <a:rPr lang="pt-BR" sz="2800" dirty="0" smtClean="0"/>
              <a:t>A plataforma da TOTVS que </a:t>
            </a:r>
            <a:r>
              <a:rPr lang="pt-BR" sz="2800" dirty="0"/>
              <a:t>unifica processos e resolve problemas de diversas áreas da sua empresa de maneira simples e fácil.</a:t>
            </a:r>
          </a:p>
        </p:txBody>
      </p:sp>
    </p:spTree>
    <p:extLst>
      <p:ext uri="{BB962C8B-B14F-4D97-AF65-F5344CB8AC3E}">
        <p14:creationId xmlns:p14="http://schemas.microsoft.com/office/powerpoint/2010/main" val="27421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lataforma fluig - fluig Developer - TD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6" y="533400"/>
            <a:ext cx="13165933" cy="71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52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8835"/>
            <a:ext cx="16251936" cy="26029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569089"/>
            <a:ext cx="16249651" cy="3603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8" y="196279"/>
            <a:ext cx="1742506" cy="17425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3082479"/>
            <a:ext cx="1624965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b="1" dirty="0" err="1">
                <a:solidFill>
                  <a:srgbClr val="F46E21"/>
                </a:solidFill>
                <a:latin typeface="Trebuchet MS"/>
                <a:cs typeface="Trebuchet MS"/>
              </a:rPr>
              <a:t>Modele, automatize processos e coloque em prática workflows.</a:t>
            </a:r>
            <a:br>
              <a:rPr lang="en-US" sz="2600" b="1" dirty="0" err="1">
                <a:solidFill>
                  <a:srgbClr val="F46E21"/>
                </a:solidFill>
                <a:latin typeface="Trebuchet MS"/>
                <a:cs typeface="Trebuchet MS"/>
              </a:rPr>
            </a:br>
            <a:r>
              <a:rPr lang="en-US" sz="1800" dirty="0" err="1">
                <a:solidFill>
                  <a:srgbClr val="4D4D4C"/>
                </a:solidFill>
                <a:latin typeface="Trebuchet MS"/>
                <a:cs typeface="Trebuchet MS"/>
              </a:rPr>
              <a:t>Enxergue o andamento de todas as atividades com precisão e a agilidade que o mundo digital exige.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4264497"/>
            <a:ext cx="1624965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000" b="1" dirty="0" err="1">
                <a:solidFill>
                  <a:srgbClr val="F46E21"/>
                </a:solidFill>
                <a:latin typeface="Trebuchet MS"/>
                <a:cs typeface="Trebuchet MS"/>
              </a:rPr>
              <a:t>Características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86043" y="4552529"/>
            <a:ext cx="6663490" cy="0"/>
          </a:xfrm>
          <a:prstGeom prst="line">
            <a:avLst/>
          </a:prstGeom>
          <a:ln>
            <a:solidFill>
              <a:srgbClr val="4D4D4C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850775" y="856018"/>
            <a:ext cx="1707780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BR" sz="54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BPM</a:t>
            </a:r>
            <a:endParaRPr lang="pt-BR" sz="240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09" y="5146061"/>
            <a:ext cx="1911177" cy="194251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22" y="5383584"/>
            <a:ext cx="2450343" cy="146746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154" y="5185164"/>
            <a:ext cx="1864305" cy="18643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162" y="5665696"/>
            <a:ext cx="1972536" cy="12583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987" y="5211774"/>
            <a:ext cx="926554" cy="181108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374" y="5287400"/>
            <a:ext cx="1864305" cy="1659833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329951" y="1041636"/>
            <a:ext cx="8902991" cy="5789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BR" sz="32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• Gestão de Processos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9200118" y="4552529"/>
            <a:ext cx="6663490" cy="0"/>
          </a:xfrm>
          <a:prstGeom prst="line">
            <a:avLst/>
          </a:prstGeom>
          <a:ln>
            <a:solidFill>
              <a:srgbClr val="4D4D4C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8377" y="7209173"/>
            <a:ext cx="232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  <a:t>Central</a:t>
            </a:r>
            <a:b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</a:br>
            <a: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  <a:t>de tarefas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5789" y="7347672"/>
            <a:ext cx="232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  <a:t>Modelador gráfico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62122" y="7209173"/>
            <a:ext cx="232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  <a:t>Gestor</a:t>
            </a:r>
            <a:b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</a:br>
            <a: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  <a:t>de processos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215860" y="7209173"/>
            <a:ext cx="22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  <a:t>Integração com sistemas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82761" y="7209173"/>
            <a:ext cx="232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  <a:t>Formulários dinâmicos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556818" y="7209173"/>
            <a:ext cx="22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  <a:t>Aprovações</a:t>
            </a:r>
            <a:b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</a:br>
            <a:r>
              <a:rPr lang="en-US" sz="1800" dirty="0" err="1">
                <a:solidFill>
                  <a:srgbClr val="636463"/>
                </a:solidFill>
                <a:latin typeface="Trebuchet MS"/>
                <a:cs typeface="Trebuchet MS"/>
              </a:rPr>
              <a:t>no mobile 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458" y="81422"/>
            <a:ext cx="1724629" cy="1119693"/>
          </a:xfrm>
          <a:prstGeom prst="rect">
            <a:avLst/>
          </a:prstGeom>
        </p:spPr>
      </p:pic>
      <p:cxnSp>
        <p:nvCxnSpPr>
          <p:cNvPr id="52" name="Straight Connector 55"/>
          <p:cNvCxnSpPr/>
          <p:nvPr/>
        </p:nvCxnSpPr>
        <p:spPr>
          <a:xfrm>
            <a:off x="386043" y="8172400"/>
            <a:ext cx="15477565" cy="0"/>
          </a:xfrm>
          <a:prstGeom prst="line">
            <a:avLst/>
          </a:prstGeom>
          <a:ln>
            <a:solidFill>
              <a:srgbClr val="4D4D4C">
                <a:alpha val="4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930441" y="4886673"/>
            <a:ext cx="5919538" cy="85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i="0" u="none" strike="noStrike" cap="none" dirty="0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rPr>
              <a:t>Cases BPM </a:t>
            </a:r>
            <a:r>
              <a:rPr lang="pt-BR" sz="4800" b="1" i="0" u="none" strike="noStrike" cap="none" dirty="0" smtClean="0">
                <a:solidFill>
                  <a:srgbClr val="4D4D4C"/>
                </a:solidFill>
                <a:latin typeface="Trebuchet MS"/>
                <a:ea typeface="Trebuchet MS"/>
                <a:cs typeface="Trebuchet MS"/>
                <a:sym typeface="Trebuchet MS"/>
              </a:rPr>
              <a:t>(TOTVS SC)</a:t>
            </a:r>
            <a:endParaRPr sz="1800" b="1" dirty="0"/>
          </a:p>
        </p:txBody>
      </p:sp>
      <p:pic>
        <p:nvPicPr>
          <p:cNvPr id="2050" name="Picture 2" descr="Resultado de imagem para FLUIG">
            <a:extLst>
              <a:ext uri="{FF2B5EF4-FFF2-40B4-BE49-F238E27FC236}">
                <a16:creationId xmlns="" xmlns:a16="http://schemas.microsoft.com/office/drawing/2014/main" id="{1AD59735-93AC-4F12-9F69-2AC01E938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35" y="851460"/>
            <a:ext cx="5779299" cy="27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43;p26">
            <a:extLst>
              <a:ext uri="{FF2B5EF4-FFF2-40B4-BE49-F238E27FC236}">
                <a16:creationId xmlns="" xmlns:a16="http://schemas.microsoft.com/office/drawing/2014/main" id="{664D3D1B-DC0F-4E76-BED7-A21192E527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6251936" cy="16641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0">
            <a:extLst>
              <a:ext uri="{FF2B5EF4-FFF2-40B4-BE49-F238E27FC236}">
                <a16:creationId xmlns="" xmlns:a16="http://schemas.microsoft.com/office/drawing/2014/main" id="{B6361147-04F5-4464-B8DE-0B15A7095737}"/>
              </a:ext>
            </a:extLst>
          </p:cNvPr>
          <p:cNvSpPr/>
          <p:nvPr/>
        </p:nvSpPr>
        <p:spPr>
          <a:xfrm>
            <a:off x="487680" y="1888179"/>
            <a:ext cx="11887200" cy="600356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Monitoramento de Pedido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Aprovação</a:t>
            </a:r>
            <a:r>
              <a:rPr lang="pt-BR" sz="36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pt-BR" sz="24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(Compras - Contratos - Contas a Pagar)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Inspeção de Serviço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Controle de Não Conformidade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SAC </a:t>
            </a:r>
            <a:r>
              <a:rPr lang="pt-BR" sz="24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(Serviço de Atendimento ao Cliente)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Laudo Técnico de Inutilização de Material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Conferência Fluxo de Caixa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Proposta de Venda de Imóvel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DE8B805A-7C45-4CCD-9592-13E0918A6C93}"/>
              </a:ext>
            </a:extLst>
          </p:cNvPr>
          <p:cNvSpPr/>
          <p:nvPr/>
        </p:nvSpPr>
        <p:spPr>
          <a:xfrm>
            <a:off x="9873043" y="1888179"/>
            <a:ext cx="8124825" cy="51725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Garantia de Produto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Indenização de Produto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Cadastro de Cliente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Cadastro de Produto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Abertura de Sinistro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Solicitação Férias</a:t>
            </a:r>
          </a:p>
          <a:p>
            <a:pPr marL="457200" indent="-457200">
              <a:lnSpc>
                <a:spcPct val="150000"/>
              </a:lnSpc>
              <a:buClr>
                <a:srgbClr val="F36F21"/>
              </a:buClr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2"/>
                </a:solidFill>
                <a:latin typeface="Trebuchet MS" charset="0"/>
                <a:ea typeface="Trebuchet MS" charset="0"/>
                <a:cs typeface="Trebuchet MS" charset="0"/>
              </a:rPr>
              <a:t>Requisição de Novo Recurso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="" xmlns:a16="http://schemas.microsoft.com/office/drawing/2014/main" id="{39C6E7C1-5FB0-475B-90C4-6AC6A551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95" y="33078"/>
            <a:ext cx="1081595" cy="1081595"/>
          </a:xfrm>
          <a:prstGeom prst="rect">
            <a:avLst/>
          </a:prstGeom>
        </p:spPr>
      </p:pic>
      <p:sp>
        <p:nvSpPr>
          <p:cNvPr id="14" name="Rectangle 39">
            <a:extLst>
              <a:ext uri="{FF2B5EF4-FFF2-40B4-BE49-F238E27FC236}">
                <a16:creationId xmlns="" xmlns:a16="http://schemas.microsoft.com/office/drawing/2014/main" id="{40AB23B8-467B-4AF3-926F-8AAF98B1E4D5}"/>
              </a:ext>
            </a:extLst>
          </p:cNvPr>
          <p:cNvSpPr/>
          <p:nvPr/>
        </p:nvSpPr>
        <p:spPr>
          <a:xfrm>
            <a:off x="3777367" y="282963"/>
            <a:ext cx="1707780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BPM</a:t>
            </a:r>
            <a:endParaRPr lang="pt-BR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5" name="Rectangle 46">
            <a:extLst>
              <a:ext uri="{FF2B5EF4-FFF2-40B4-BE49-F238E27FC236}">
                <a16:creationId xmlns="" xmlns:a16="http://schemas.microsoft.com/office/drawing/2014/main" id="{63049738-60C5-432D-BA6A-B3A9B6AFED13}"/>
              </a:ext>
            </a:extLst>
          </p:cNvPr>
          <p:cNvSpPr/>
          <p:nvPr/>
        </p:nvSpPr>
        <p:spPr>
          <a:xfrm>
            <a:off x="5207862" y="375295"/>
            <a:ext cx="8902991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• Gestão de Processos</a:t>
            </a:r>
          </a:p>
        </p:txBody>
      </p:sp>
    </p:spTree>
    <p:extLst>
      <p:ext uri="{BB962C8B-B14F-4D97-AF65-F5344CB8AC3E}">
        <p14:creationId xmlns:p14="http://schemas.microsoft.com/office/powerpoint/2010/main" val="39232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5" descr="Imagem relacion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8241" y="1907704"/>
            <a:ext cx="1013460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a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udo1_estatic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103</Words>
  <Application>Microsoft Office PowerPoint</Application>
  <PresentationFormat>Personalizar</PresentationFormat>
  <Paragraphs>31</Paragraphs>
  <Slides>6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Trebuchet MS</vt:lpstr>
      <vt:lpstr>Capas</vt:lpstr>
      <vt:lpstr>Blank</vt:lpstr>
      <vt:lpstr>conteudo1_estatico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Henrique Beraldo Palhoto</dc:creator>
  <cp:lastModifiedBy>Conta da Microsoft</cp:lastModifiedBy>
  <cp:revision>46</cp:revision>
  <dcterms:modified xsi:type="dcterms:W3CDTF">2022-09-02T02:35:25Z</dcterms:modified>
</cp:coreProperties>
</file>